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59" r:id="rId6"/>
    <p:sldId id="260" r:id="rId7"/>
    <p:sldId id="261" r:id="rId8"/>
    <p:sldId id="262" r:id="rId9"/>
    <p:sldId id="263" r:id="rId10"/>
    <p:sldId id="265" r:id="rId11"/>
    <p:sldId id="266" r:id="rId12"/>
    <p:sldId id="264" r:id="rId13"/>
    <p:sldId id="267" r:id="rId14"/>
    <p:sldId id="269" r:id="rId15"/>
    <p:sldId id="268" r:id="rId16"/>
    <p:sldId id="271"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2711F7-5FB5-4842-B4FF-A9AE05F70F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260104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711F7-5FB5-4842-B4FF-A9AE05F70F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340722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711F7-5FB5-4842-B4FF-A9AE05F70F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99106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711F7-5FB5-4842-B4FF-A9AE05F70F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371099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711F7-5FB5-4842-B4FF-A9AE05F70F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296233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2711F7-5FB5-4842-B4FF-A9AE05F70F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419352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2711F7-5FB5-4842-B4FF-A9AE05F70FD8}"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191214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2711F7-5FB5-4842-B4FF-A9AE05F70FD8}"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147084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711F7-5FB5-4842-B4FF-A9AE05F70FD8}"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265929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711F7-5FB5-4842-B4FF-A9AE05F70F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3494465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711F7-5FB5-4842-B4FF-A9AE05F70F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A6A24-AE62-477F-BE0B-6095D0CFE031}" type="slidenum">
              <a:rPr lang="en-US" smtClean="0"/>
              <a:t>‹#›</a:t>
            </a:fld>
            <a:endParaRPr lang="en-US"/>
          </a:p>
        </p:txBody>
      </p:sp>
    </p:spTree>
    <p:extLst>
      <p:ext uri="{BB962C8B-B14F-4D97-AF65-F5344CB8AC3E}">
        <p14:creationId xmlns:p14="http://schemas.microsoft.com/office/powerpoint/2010/main" val="169043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711F7-5FB5-4842-B4FF-A9AE05F70FD8}" type="datetimeFigureOut">
              <a:rPr lang="en-US" smtClean="0"/>
              <a:t>1/22/2018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A6A24-AE62-477F-BE0B-6095D0CFE031}" type="slidenum">
              <a:rPr lang="en-US" smtClean="0"/>
              <a:t>‹#›</a:t>
            </a:fld>
            <a:endParaRPr lang="en-US"/>
          </a:p>
        </p:txBody>
      </p:sp>
    </p:spTree>
    <p:extLst>
      <p:ext uri="{BB962C8B-B14F-4D97-AF65-F5344CB8AC3E}">
        <p14:creationId xmlns:p14="http://schemas.microsoft.com/office/powerpoint/2010/main" val="2051246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327"/>
            <a:ext cx="9144000" cy="2387600"/>
          </a:xfrm>
        </p:spPr>
        <p:txBody>
          <a:bodyPr/>
          <a:lstStyle/>
          <a:p>
            <a:r>
              <a:rPr lang="en-US" dirty="0" smtClean="0">
                <a:latin typeface="Cooper Black" panose="0208090404030B020404" pitchFamily="18" charset="0"/>
              </a:rPr>
              <a:t>Time Management</a:t>
            </a:r>
            <a:br>
              <a:rPr lang="en-US" dirty="0" smtClean="0">
                <a:latin typeface="Cooper Black" panose="0208090404030B020404" pitchFamily="18" charset="0"/>
              </a:rPr>
            </a:br>
            <a:endParaRPr lang="en-US" dirty="0">
              <a:latin typeface="Cooper Black" panose="0208090404030B020404" pitchFamily="18" charset="0"/>
            </a:endParaRPr>
          </a:p>
        </p:txBody>
      </p:sp>
      <p:sp>
        <p:nvSpPr>
          <p:cNvPr id="3" name="Subtitle 2"/>
          <p:cNvSpPr>
            <a:spLocks noGrp="1"/>
          </p:cNvSpPr>
          <p:nvPr>
            <p:ph type="subTitle" idx="1"/>
          </p:nvPr>
        </p:nvSpPr>
        <p:spPr>
          <a:xfrm>
            <a:off x="1382332" y="3039414"/>
            <a:ext cx="9144000" cy="2900965"/>
          </a:xfrm>
        </p:spPr>
        <p:txBody>
          <a:bodyPr>
            <a:normAutofit/>
          </a:bodyPr>
          <a:lstStyle/>
          <a:p>
            <a:r>
              <a:rPr lang="en-US" sz="4000" dirty="0" smtClean="0">
                <a:latin typeface="Cooper Black" panose="0208090404030B020404" pitchFamily="18" charset="0"/>
              </a:rPr>
              <a:t>BY:</a:t>
            </a:r>
          </a:p>
          <a:p>
            <a:r>
              <a:rPr lang="en-US" sz="4000" dirty="0" smtClean="0">
                <a:latin typeface="Cooper Black" panose="0208090404030B020404" pitchFamily="18" charset="0"/>
              </a:rPr>
              <a:t>Dr. </a:t>
            </a:r>
            <a:r>
              <a:rPr lang="en-US" sz="4000" dirty="0" err="1" smtClean="0">
                <a:latin typeface="Cooper Black" panose="0208090404030B020404" pitchFamily="18" charset="0"/>
              </a:rPr>
              <a:t>Seun</a:t>
            </a:r>
            <a:r>
              <a:rPr lang="en-US" sz="4000" dirty="0" smtClean="0">
                <a:latin typeface="Cooper Black" panose="0208090404030B020404" pitchFamily="18" charset="0"/>
              </a:rPr>
              <a:t> </a:t>
            </a:r>
            <a:r>
              <a:rPr lang="en-US" sz="4000" dirty="0" err="1" smtClean="0">
                <a:latin typeface="Cooper Black" panose="0208090404030B020404" pitchFamily="18" charset="0"/>
              </a:rPr>
              <a:t>Ebiesuwa</a:t>
            </a:r>
            <a:r>
              <a:rPr lang="en-US" sz="4000" dirty="0" smtClean="0">
                <a:latin typeface="Cooper Black" panose="0208090404030B020404" pitchFamily="18" charset="0"/>
              </a:rPr>
              <a:t>,</a:t>
            </a:r>
          </a:p>
          <a:p>
            <a:r>
              <a:rPr lang="en-US" sz="4000" dirty="0" smtClean="0">
                <a:latin typeface="Cooper Black" panose="0208090404030B020404" pitchFamily="18" charset="0"/>
              </a:rPr>
              <a:t>Lecturer, Computer Science Department, Babcock University</a:t>
            </a:r>
          </a:p>
          <a:p>
            <a:endParaRPr lang="en-US" dirty="0">
              <a:latin typeface="Cooper Black" panose="0208090404030B020404" pitchFamily="18" charset="0"/>
            </a:endParaRPr>
          </a:p>
          <a:p>
            <a:endParaRPr lang="en-US" dirty="0" smtClean="0">
              <a:latin typeface="Cooper Black" panose="0208090404030B020404" pitchFamily="18" charset="0"/>
            </a:endParaRPr>
          </a:p>
          <a:p>
            <a:endParaRPr lang="en-US" dirty="0">
              <a:latin typeface="Cooper Black" panose="0208090404030B020404" pitchFamily="18" charset="0"/>
            </a:endParaRPr>
          </a:p>
          <a:p>
            <a:endParaRPr lang="en-US" dirty="0" smtClean="0">
              <a:latin typeface="Cooper Black" panose="0208090404030B020404" pitchFamily="18" charset="0"/>
            </a:endParaRPr>
          </a:p>
        </p:txBody>
      </p:sp>
      <p:pic>
        <p:nvPicPr>
          <p:cNvPr id="4" name="Picture 3"/>
          <p:cNvPicPr>
            <a:picLocks noChangeAspect="1"/>
          </p:cNvPicPr>
          <p:nvPr/>
        </p:nvPicPr>
        <p:blipFill>
          <a:blip r:embed="rId2"/>
          <a:stretch>
            <a:fillRect/>
          </a:stretch>
        </p:blipFill>
        <p:spPr>
          <a:xfrm>
            <a:off x="9092485" y="1790163"/>
            <a:ext cx="3099515" cy="2730322"/>
          </a:xfrm>
          <a:prstGeom prst="rect">
            <a:avLst/>
          </a:prstGeom>
        </p:spPr>
      </p:pic>
    </p:spTree>
    <p:extLst>
      <p:ext uri="{BB962C8B-B14F-4D97-AF65-F5344CB8AC3E}">
        <p14:creationId xmlns:p14="http://schemas.microsoft.com/office/powerpoint/2010/main" val="2445515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Learn to Set Goals</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Students should understand the classes of goals namely:</a:t>
            </a:r>
          </a:p>
          <a:p>
            <a:r>
              <a:rPr lang="en-US" dirty="0" err="1" smtClean="0">
                <a:latin typeface="Cooper Black" panose="0208090404030B020404" pitchFamily="18" charset="0"/>
              </a:rPr>
              <a:t>i</a:t>
            </a:r>
            <a:r>
              <a:rPr lang="en-US" dirty="0" smtClean="0">
                <a:latin typeface="Cooper Black" panose="0208090404030B020404" pitchFamily="18" charset="0"/>
              </a:rPr>
              <a:t>. short term goals</a:t>
            </a:r>
          </a:p>
          <a:p>
            <a:r>
              <a:rPr lang="en-US" dirty="0">
                <a:latin typeface="Cooper Black" panose="0208090404030B020404" pitchFamily="18" charset="0"/>
              </a:rPr>
              <a:t>i</a:t>
            </a:r>
            <a:r>
              <a:rPr lang="en-US" dirty="0" smtClean="0">
                <a:latin typeface="Cooper Black" panose="0208090404030B020404" pitchFamily="18" charset="0"/>
              </a:rPr>
              <a:t>i. Medium term goals</a:t>
            </a:r>
          </a:p>
          <a:p>
            <a:r>
              <a:rPr lang="en-US" dirty="0">
                <a:latin typeface="Cooper Black" panose="0208090404030B020404" pitchFamily="18" charset="0"/>
              </a:rPr>
              <a:t>i</a:t>
            </a:r>
            <a:r>
              <a:rPr lang="en-US" dirty="0" smtClean="0">
                <a:latin typeface="Cooper Black" panose="0208090404030B020404" pitchFamily="18" charset="0"/>
              </a:rPr>
              <a:t>ii. Long term goals</a:t>
            </a:r>
            <a:endParaRPr lang="en-US" dirty="0">
              <a:latin typeface="Cooper Black" panose="0208090404030B020404" pitchFamily="18" charset="0"/>
            </a:endParaRPr>
          </a:p>
        </p:txBody>
      </p:sp>
    </p:spTree>
    <p:extLst>
      <p:ext uri="{BB962C8B-B14F-4D97-AF65-F5344CB8AC3E}">
        <p14:creationId xmlns:p14="http://schemas.microsoft.com/office/powerpoint/2010/main" val="402962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ooper Black" panose="0208090404030B020404" pitchFamily="18" charset="0"/>
              </a:rPr>
              <a:t>Prioritize Tasks to Achieve Set Goals</a:t>
            </a:r>
            <a:br>
              <a:rPr lang="en-US" dirty="0" smtClean="0">
                <a:latin typeface="Cooper Black" panose="0208090404030B020404" pitchFamily="18" charset="0"/>
              </a:rPr>
            </a:b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Scale of Preference Analogy from Economics</a:t>
            </a:r>
            <a:endParaRPr lang="en-US" dirty="0">
              <a:latin typeface="Cooper Black" panose="0208090404030B020404" pitchFamily="18" charset="0"/>
            </a:endParaRPr>
          </a:p>
        </p:txBody>
      </p:sp>
      <p:pic>
        <p:nvPicPr>
          <p:cNvPr id="4" name="Picture 3"/>
          <p:cNvPicPr>
            <a:picLocks noChangeAspect="1"/>
          </p:cNvPicPr>
          <p:nvPr/>
        </p:nvPicPr>
        <p:blipFill>
          <a:blip r:embed="rId2"/>
          <a:stretch>
            <a:fillRect/>
          </a:stretch>
        </p:blipFill>
        <p:spPr>
          <a:xfrm>
            <a:off x="3919471" y="3657600"/>
            <a:ext cx="4353058" cy="3200400"/>
          </a:xfrm>
          <a:prstGeom prst="rect">
            <a:avLst/>
          </a:prstGeom>
        </p:spPr>
      </p:pic>
    </p:spTree>
    <p:extLst>
      <p:ext uri="{BB962C8B-B14F-4D97-AF65-F5344CB8AC3E}">
        <p14:creationId xmlns:p14="http://schemas.microsoft.com/office/powerpoint/2010/main" val="185490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ooper Black" panose="0208090404030B020404" pitchFamily="18" charset="0"/>
              </a:rPr>
              <a:t>Nexus between Time Management and Prioritization of Tasks</a:t>
            </a:r>
            <a:br>
              <a:rPr lang="en-US" dirty="0" smtClean="0">
                <a:latin typeface="Cooper Black" panose="0208090404030B020404" pitchFamily="18" charset="0"/>
              </a:rPr>
            </a:b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Good Time Management will help you better achieve tasks in the order of priority you have chosen which will culminate in the achievement of set goals.</a:t>
            </a:r>
            <a:endParaRPr lang="en-US" dirty="0">
              <a:latin typeface="Cooper Black" panose="0208090404030B020404" pitchFamily="18" charset="0"/>
            </a:endParaRPr>
          </a:p>
        </p:txBody>
      </p:sp>
      <p:pic>
        <p:nvPicPr>
          <p:cNvPr id="4" name="Picture 3"/>
          <p:cNvPicPr>
            <a:picLocks noChangeAspect="1"/>
          </p:cNvPicPr>
          <p:nvPr/>
        </p:nvPicPr>
        <p:blipFill>
          <a:blip r:embed="rId2"/>
          <a:stretch>
            <a:fillRect/>
          </a:stretch>
        </p:blipFill>
        <p:spPr>
          <a:xfrm>
            <a:off x="3644721" y="3232597"/>
            <a:ext cx="4262907" cy="3625403"/>
          </a:xfrm>
          <a:prstGeom prst="rect">
            <a:avLst/>
          </a:prstGeom>
        </p:spPr>
      </p:pic>
    </p:spTree>
    <p:extLst>
      <p:ext uri="{BB962C8B-B14F-4D97-AF65-F5344CB8AC3E}">
        <p14:creationId xmlns:p14="http://schemas.microsoft.com/office/powerpoint/2010/main" val="281011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Avoid the Chief Time Waster</a:t>
            </a:r>
            <a:endParaRPr lang="en-US" dirty="0">
              <a:latin typeface="Cooper Black" panose="0208090404030B020404" pitchFamily="18" charset="0"/>
            </a:endParaRPr>
          </a:p>
        </p:txBody>
      </p:sp>
      <p:sp>
        <p:nvSpPr>
          <p:cNvPr id="3" name="Content Placeholder 2"/>
          <p:cNvSpPr>
            <a:spLocks noGrp="1"/>
          </p:cNvSpPr>
          <p:nvPr>
            <p:ph idx="1"/>
          </p:nvPr>
        </p:nvSpPr>
        <p:spPr>
          <a:xfrm>
            <a:off x="838200" y="2276386"/>
            <a:ext cx="10515600" cy="4351338"/>
          </a:xfrm>
        </p:spPr>
        <p:txBody>
          <a:bodyPr>
            <a:normAutofit/>
          </a:bodyPr>
          <a:lstStyle/>
          <a:p>
            <a:pPr marL="0" indent="0" algn="ctr">
              <a:buNone/>
            </a:pPr>
            <a:r>
              <a:rPr lang="en-US" sz="9600" dirty="0" smtClean="0">
                <a:latin typeface="Cooper Black" panose="0208090404030B020404" pitchFamily="18" charset="0"/>
              </a:rPr>
              <a:t>Procrastination</a:t>
            </a:r>
            <a:endParaRPr lang="en-US" sz="9600" dirty="0">
              <a:latin typeface="Cooper Black" panose="0208090404030B020404" pitchFamily="18" charset="0"/>
            </a:endParaRPr>
          </a:p>
        </p:txBody>
      </p:sp>
      <p:pic>
        <p:nvPicPr>
          <p:cNvPr id="4" name="Picture 3"/>
          <p:cNvPicPr>
            <a:picLocks noChangeAspect="1"/>
          </p:cNvPicPr>
          <p:nvPr/>
        </p:nvPicPr>
        <p:blipFill>
          <a:blip r:embed="rId2"/>
          <a:stretch>
            <a:fillRect/>
          </a:stretch>
        </p:blipFill>
        <p:spPr>
          <a:xfrm>
            <a:off x="3773510" y="3503054"/>
            <a:ext cx="4893971" cy="3354946"/>
          </a:xfrm>
          <a:prstGeom prst="rect">
            <a:avLst/>
          </a:prstGeom>
        </p:spPr>
      </p:pic>
    </p:spTree>
    <p:extLst>
      <p:ext uri="{BB962C8B-B14F-4D97-AF65-F5344CB8AC3E}">
        <p14:creationId xmlns:p14="http://schemas.microsoft.com/office/powerpoint/2010/main" val="3666602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anose="0208090404030B020404" pitchFamily="18" charset="0"/>
              </a:rPr>
              <a:t>How to Avoid Procrastination</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Cooper Black" panose="0208090404030B020404" pitchFamily="18" charset="0"/>
              </a:rPr>
              <a:t>1. Break jobs into smaller tasks</a:t>
            </a:r>
            <a:endParaRPr lang="en-US" b="1" dirty="0" smtClean="0">
              <a:latin typeface="Cooper Black" panose="0208090404030B020404" pitchFamily="18" charset="0"/>
            </a:endParaRPr>
          </a:p>
          <a:p>
            <a:pPr marL="0" indent="0">
              <a:buNone/>
            </a:pPr>
            <a:r>
              <a:rPr lang="en-US" b="1" dirty="0" smtClean="0">
                <a:latin typeface="Cooper Black" panose="0208090404030B020404" pitchFamily="18" charset="0"/>
              </a:rPr>
              <a:t>2. Allocate </a:t>
            </a:r>
            <a:r>
              <a:rPr lang="en-US" b="1" dirty="0">
                <a:latin typeface="Cooper Black" panose="0208090404030B020404" pitchFamily="18" charset="0"/>
              </a:rPr>
              <a:t>enough time for complex </a:t>
            </a:r>
            <a:r>
              <a:rPr lang="en-US" b="1" dirty="0" smtClean="0">
                <a:latin typeface="Cooper Black" panose="0208090404030B020404" pitchFamily="18" charset="0"/>
              </a:rPr>
              <a:t>work</a:t>
            </a:r>
            <a:endParaRPr lang="en-US" dirty="0" smtClean="0">
              <a:latin typeface="Cooper Black" panose="0208090404030B020404" pitchFamily="18" charset="0"/>
            </a:endParaRPr>
          </a:p>
          <a:p>
            <a:pPr marL="0" indent="0">
              <a:buNone/>
            </a:pPr>
            <a:r>
              <a:rPr lang="en-US" b="1" dirty="0" smtClean="0">
                <a:latin typeface="Cooper Black" panose="0208090404030B020404" pitchFamily="18" charset="0"/>
              </a:rPr>
              <a:t>3. If a task </a:t>
            </a:r>
            <a:r>
              <a:rPr lang="en-US" b="1" dirty="0">
                <a:latin typeface="Cooper Black" panose="0208090404030B020404" pitchFamily="18" charset="0"/>
              </a:rPr>
              <a:t>involves some form of creativity, do it when you are at your </a:t>
            </a:r>
            <a:r>
              <a:rPr lang="en-US" b="1" dirty="0" smtClean="0">
                <a:latin typeface="Cooper Black" panose="0208090404030B020404" pitchFamily="18" charset="0"/>
              </a:rPr>
              <a:t>peak time of the day as regards to productivity</a:t>
            </a:r>
            <a:endParaRPr lang="en-US" dirty="0">
              <a:latin typeface="Cooper Black" panose="0208090404030B020404" pitchFamily="18" charset="0"/>
            </a:endParaRPr>
          </a:p>
          <a:p>
            <a:pPr marL="0" indent="0">
              <a:buNone/>
            </a:pPr>
            <a:r>
              <a:rPr lang="en-US" dirty="0" smtClean="0">
                <a:latin typeface="Cooper Black" panose="0208090404030B020404" pitchFamily="18" charset="0"/>
              </a:rPr>
              <a:t>4. Always set deadlines for tasks</a:t>
            </a:r>
            <a:endParaRPr lang="en-US" dirty="0">
              <a:latin typeface="Cooper Black" panose="0208090404030B020404" pitchFamily="18" charset="0"/>
            </a:endParaRPr>
          </a:p>
          <a:p>
            <a:endParaRPr lang="en-US" dirty="0">
              <a:latin typeface="Cooper Black" panose="0208090404030B020404" pitchFamily="18" charset="0"/>
            </a:endParaRPr>
          </a:p>
        </p:txBody>
      </p:sp>
    </p:spTree>
    <p:extLst>
      <p:ext uri="{BB962C8B-B14F-4D97-AF65-F5344CB8AC3E}">
        <p14:creationId xmlns:p14="http://schemas.microsoft.com/office/powerpoint/2010/main" val="1698905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Nuggets on How to Improve Time management</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pPr marL="0" indent="0">
              <a:buNone/>
            </a:pPr>
            <a:endParaRPr lang="en-US" dirty="0">
              <a:latin typeface="Cooper Black" panose="0208090404030B020404" pitchFamily="18" charset="0"/>
            </a:endParaRPr>
          </a:p>
          <a:p>
            <a:r>
              <a:rPr lang="en-US" b="1" dirty="0">
                <a:latin typeface="Cooper Black" panose="0208090404030B020404" pitchFamily="18" charset="0"/>
              </a:rPr>
              <a:t>Plan your time by making a “to do” list</a:t>
            </a:r>
            <a:endParaRPr lang="en-US" dirty="0">
              <a:latin typeface="Cooper Black" panose="0208090404030B020404" pitchFamily="18" charset="0"/>
            </a:endParaRPr>
          </a:p>
          <a:p>
            <a:r>
              <a:rPr lang="en-US" b="1" dirty="0" smtClean="0">
                <a:latin typeface="Cooper Black" panose="0208090404030B020404" pitchFamily="18" charset="0"/>
              </a:rPr>
              <a:t>Establish </a:t>
            </a:r>
            <a:r>
              <a:rPr lang="en-US" b="1" dirty="0">
                <a:latin typeface="Cooper Black" panose="0208090404030B020404" pitchFamily="18" charset="0"/>
              </a:rPr>
              <a:t>priorities for the various tasks and duties</a:t>
            </a:r>
            <a:endParaRPr lang="en-US" dirty="0">
              <a:latin typeface="Cooper Black" panose="0208090404030B020404" pitchFamily="18" charset="0"/>
            </a:endParaRPr>
          </a:p>
          <a:p>
            <a:r>
              <a:rPr lang="en-US" b="1" dirty="0" smtClean="0">
                <a:latin typeface="Cooper Black" panose="0208090404030B020404" pitchFamily="18" charset="0"/>
              </a:rPr>
              <a:t>Prepare </a:t>
            </a:r>
            <a:r>
              <a:rPr lang="en-US" b="1" dirty="0">
                <a:latin typeface="Cooper Black" panose="0208090404030B020404" pitchFamily="18" charset="0"/>
              </a:rPr>
              <a:t>a time budget &amp; inventory</a:t>
            </a:r>
            <a:endParaRPr lang="en-US" dirty="0">
              <a:latin typeface="Cooper Black" panose="0208090404030B020404" pitchFamily="18" charset="0"/>
            </a:endParaRPr>
          </a:p>
          <a:p>
            <a:r>
              <a:rPr lang="en-US" b="1" dirty="0" smtClean="0">
                <a:latin typeface="Cooper Black" panose="0208090404030B020404" pitchFamily="18" charset="0"/>
              </a:rPr>
              <a:t>Keep </a:t>
            </a:r>
            <a:r>
              <a:rPr lang="en-US" b="1" dirty="0">
                <a:latin typeface="Cooper Black" panose="0208090404030B020404" pitchFamily="18" charset="0"/>
              </a:rPr>
              <a:t>a daily time </a:t>
            </a:r>
            <a:r>
              <a:rPr lang="en-US" b="1" dirty="0" smtClean="0">
                <a:latin typeface="Cooper Black" panose="0208090404030B020404" pitchFamily="18" charset="0"/>
              </a:rPr>
              <a:t>log</a:t>
            </a:r>
            <a:endParaRPr lang="en-US" b="1" dirty="0">
              <a:latin typeface="Cooper Black" panose="0208090404030B020404" pitchFamily="18" charset="0"/>
            </a:endParaRPr>
          </a:p>
          <a:p>
            <a:endParaRPr lang="en-US" dirty="0">
              <a:latin typeface="Cooper Black" panose="0208090404030B020404" pitchFamily="18" charset="0"/>
            </a:endParaRPr>
          </a:p>
        </p:txBody>
      </p:sp>
    </p:spTree>
    <p:extLst>
      <p:ext uri="{BB962C8B-B14F-4D97-AF65-F5344CB8AC3E}">
        <p14:creationId xmlns:p14="http://schemas.microsoft.com/office/powerpoint/2010/main" val="5781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CLOSING NOTE</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“Ordinary people think merely of spending time, great people think of using it” - Arthur Schopenhauer</a:t>
            </a:r>
            <a:endParaRPr lang="en-US" dirty="0">
              <a:latin typeface="Cooper Black" panose="0208090404030B020404" pitchFamily="18" charset="0"/>
            </a:endParaRPr>
          </a:p>
        </p:txBody>
      </p:sp>
    </p:spTree>
    <p:extLst>
      <p:ext uri="{BB962C8B-B14F-4D97-AF65-F5344CB8AC3E}">
        <p14:creationId xmlns:p14="http://schemas.microsoft.com/office/powerpoint/2010/main" val="4192724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References</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Ruskin, J (2017). Time Management. </a:t>
            </a:r>
            <a:r>
              <a:rPr lang="en-US" b="1" dirty="0" smtClean="0">
                <a:latin typeface="Cooper Black" panose="0208090404030B020404" pitchFamily="18" charset="0"/>
              </a:rPr>
              <a:t>Retrieved January 2017, from: http://www.ohcs.gov.gh/sites/default/files/INDUCTION%202017%20-%20TIME%20MANAGEMENT_0.pdf</a:t>
            </a:r>
          </a:p>
          <a:p>
            <a:r>
              <a:rPr lang="en-US" b="1" dirty="0" smtClean="0">
                <a:latin typeface="Cooper Black" panose="0208090404030B020404" pitchFamily="18" charset="0"/>
              </a:rPr>
              <a:t>Tracy, B (2013). </a:t>
            </a:r>
            <a:r>
              <a:rPr lang="en-US" i="1" dirty="0" smtClean="0">
                <a:latin typeface="Cooper Black" panose="0208090404030B020404" pitchFamily="18" charset="0"/>
              </a:rPr>
              <a:t>Time Management. </a:t>
            </a:r>
            <a:r>
              <a:rPr lang="en-US" dirty="0" smtClean="0">
                <a:latin typeface="Cooper Black" panose="0208090404030B020404" pitchFamily="18" charset="0"/>
              </a:rPr>
              <a:t>Broadway, New York: </a:t>
            </a:r>
            <a:r>
              <a:rPr lang="en-US" dirty="0" smtClean="0">
                <a:latin typeface="Cooper Black" panose="0208090404030B020404" pitchFamily="18" charset="0"/>
              </a:rPr>
              <a:t>American Management Association</a:t>
            </a:r>
            <a:endParaRPr lang="en-US" dirty="0">
              <a:latin typeface="Cooper Black" panose="0208090404030B020404" pitchFamily="18" charset="0"/>
            </a:endParaRPr>
          </a:p>
        </p:txBody>
      </p:sp>
    </p:spTree>
    <p:extLst>
      <p:ext uri="{BB962C8B-B14F-4D97-AF65-F5344CB8AC3E}">
        <p14:creationId xmlns:p14="http://schemas.microsoft.com/office/powerpoint/2010/main" val="292128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Presentation Outline</a:t>
            </a:r>
            <a:endParaRPr lang="en-US" dirty="0"/>
          </a:p>
        </p:txBody>
      </p:sp>
      <p:sp>
        <p:nvSpPr>
          <p:cNvPr id="3" name="Content Placeholder 2"/>
          <p:cNvSpPr>
            <a:spLocks noGrp="1"/>
          </p:cNvSpPr>
          <p:nvPr>
            <p:ph idx="1"/>
          </p:nvPr>
        </p:nvSpPr>
        <p:spPr>
          <a:xfrm>
            <a:off x="838200" y="1365161"/>
            <a:ext cx="10515600" cy="4811802"/>
          </a:xfrm>
        </p:spPr>
        <p:txBody>
          <a:bodyPr>
            <a:normAutofit/>
          </a:bodyPr>
          <a:lstStyle/>
          <a:p>
            <a:r>
              <a:rPr lang="en-US" dirty="0" smtClean="0">
                <a:latin typeface="Cooper Black" panose="0208090404030B020404" pitchFamily="18" charset="0"/>
              </a:rPr>
              <a:t>What is Time?</a:t>
            </a:r>
          </a:p>
          <a:p>
            <a:r>
              <a:rPr lang="en-US" dirty="0" smtClean="0">
                <a:latin typeface="Cooper Black" panose="0208090404030B020404" pitchFamily="18" charset="0"/>
              </a:rPr>
              <a:t>Time Management Defined</a:t>
            </a:r>
          </a:p>
          <a:p>
            <a:r>
              <a:rPr lang="en-US" dirty="0" smtClean="0">
                <a:latin typeface="Cooper Black" panose="0208090404030B020404" pitchFamily="18" charset="0"/>
              </a:rPr>
              <a:t>Reasons why </a:t>
            </a:r>
            <a:r>
              <a:rPr lang="en-US" dirty="0">
                <a:latin typeface="Cooper Black" panose="0208090404030B020404" pitchFamily="18" charset="0"/>
              </a:rPr>
              <a:t>s</a:t>
            </a:r>
            <a:r>
              <a:rPr lang="en-US" dirty="0" smtClean="0">
                <a:latin typeface="Cooper Black" panose="0208090404030B020404" pitchFamily="18" charset="0"/>
              </a:rPr>
              <a:t>tudents ought to Internalize the Time Management Concept</a:t>
            </a:r>
          </a:p>
          <a:p>
            <a:r>
              <a:rPr lang="en-US" dirty="0" smtClean="0">
                <a:latin typeface="Cooper Black" panose="0208090404030B020404" pitchFamily="18" charset="0"/>
              </a:rPr>
              <a:t>Perils Associated with Failure to imbibe Time Management</a:t>
            </a:r>
          </a:p>
          <a:p>
            <a:r>
              <a:rPr lang="en-US" dirty="0" smtClean="0">
                <a:latin typeface="Cooper Black" panose="0208090404030B020404" pitchFamily="18" charset="0"/>
              </a:rPr>
              <a:t>Learn to Set Goals</a:t>
            </a:r>
            <a:r>
              <a:rPr lang="en-US" dirty="0" smtClean="0">
                <a:latin typeface="Cooper Black" panose="0208090404030B020404" pitchFamily="18" charset="0"/>
              </a:rPr>
              <a:t> </a:t>
            </a:r>
          </a:p>
        </p:txBody>
      </p:sp>
      <p:pic>
        <p:nvPicPr>
          <p:cNvPr id="4" name="Picture 3"/>
          <p:cNvPicPr>
            <a:picLocks noChangeAspect="1"/>
          </p:cNvPicPr>
          <p:nvPr/>
        </p:nvPicPr>
        <p:blipFill>
          <a:blip r:embed="rId2"/>
          <a:stretch>
            <a:fillRect/>
          </a:stretch>
        </p:blipFill>
        <p:spPr>
          <a:xfrm>
            <a:off x="10067925" y="159108"/>
            <a:ext cx="2124075" cy="2152650"/>
          </a:xfrm>
          <a:prstGeom prst="rect">
            <a:avLst/>
          </a:prstGeom>
        </p:spPr>
      </p:pic>
    </p:spTree>
    <p:extLst>
      <p:ext uri="{BB962C8B-B14F-4D97-AF65-F5344CB8AC3E}">
        <p14:creationId xmlns:p14="http://schemas.microsoft.com/office/powerpoint/2010/main" val="238698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Presentation Outline (Contd.)</a:t>
            </a:r>
            <a:endParaRPr lang="en-US" dirty="0"/>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Prioritize Tasks to Achieve Set Goals</a:t>
            </a:r>
          </a:p>
          <a:p>
            <a:r>
              <a:rPr lang="en-US" dirty="0" smtClean="0">
                <a:latin typeface="Cooper Black" panose="0208090404030B020404" pitchFamily="18" charset="0"/>
              </a:rPr>
              <a:t>Nexus between Time Management and Prioritization of Tasks</a:t>
            </a:r>
          </a:p>
          <a:p>
            <a:r>
              <a:rPr lang="en-US" dirty="0" smtClean="0">
                <a:latin typeface="Cooper Black" panose="0208090404030B020404" pitchFamily="18" charset="0"/>
              </a:rPr>
              <a:t>Avoid the Chief Time Waster</a:t>
            </a:r>
          </a:p>
          <a:p>
            <a:r>
              <a:rPr lang="en-US" dirty="0" smtClean="0">
                <a:latin typeface="Cooper Black" panose="0208090404030B020404" pitchFamily="18" charset="0"/>
              </a:rPr>
              <a:t>How to Avoid Procrastination</a:t>
            </a:r>
          </a:p>
          <a:p>
            <a:r>
              <a:rPr lang="en-US" dirty="0" smtClean="0">
                <a:latin typeface="Cooper Black" panose="0208090404030B020404" pitchFamily="18" charset="0"/>
              </a:rPr>
              <a:t>Nuggets on How to Improve Time management</a:t>
            </a:r>
          </a:p>
          <a:p>
            <a:endParaRPr lang="en-US" dirty="0"/>
          </a:p>
        </p:txBody>
      </p:sp>
      <p:pic>
        <p:nvPicPr>
          <p:cNvPr id="4" name="Picture 3"/>
          <p:cNvPicPr>
            <a:picLocks noChangeAspect="1"/>
          </p:cNvPicPr>
          <p:nvPr/>
        </p:nvPicPr>
        <p:blipFill>
          <a:blip r:embed="rId2"/>
          <a:stretch>
            <a:fillRect/>
          </a:stretch>
        </p:blipFill>
        <p:spPr>
          <a:xfrm>
            <a:off x="10067925" y="4705350"/>
            <a:ext cx="2124075" cy="2152650"/>
          </a:xfrm>
          <a:prstGeom prst="rect">
            <a:avLst/>
          </a:prstGeom>
        </p:spPr>
      </p:pic>
    </p:spTree>
    <p:extLst>
      <p:ext uri="{BB962C8B-B14F-4D97-AF65-F5344CB8AC3E}">
        <p14:creationId xmlns:p14="http://schemas.microsoft.com/office/powerpoint/2010/main" val="3831899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Food for Thought</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It seems that there is never enough time in the day. But, since we all get the same 24 hours, why is it that some people achieve so much more with their time than others? </a:t>
            </a:r>
            <a:endParaRPr lang="en-US" dirty="0">
              <a:latin typeface="Cooper Black" panose="0208090404030B020404" pitchFamily="18" charset="0"/>
            </a:endParaRPr>
          </a:p>
        </p:txBody>
      </p:sp>
      <p:pic>
        <p:nvPicPr>
          <p:cNvPr id="4" name="Picture 3"/>
          <p:cNvPicPr>
            <a:picLocks noChangeAspect="1"/>
          </p:cNvPicPr>
          <p:nvPr/>
        </p:nvPicPr>
        <p:blipFill>
          <a:blip r:embed="rId2"/>
          <a:stretch>
            <a:fillRect/>
          </a:stretch>
        </p:blipFill>
        <p:spPr>
          <a:xfrm>
            <a:off x="3732726" y="4288665"/>
            <a:ext cx="4726547" cy="2569335"/>
          </a:xfrm>
          <a:prstGeom prst="rect">
            <a:avLst/>
          </a:prstGeom>
        </p:spPr>
      </p:pic>
    </p:spTree>
    <p:extLst>
      <p:ext uri="{BB962C8B-B14F-4D97-AF65-F5344CB8AC3E}">
        <p14:creationId xmlns:p14="http://schemas.microsoft.com/office/powerpoint/2010/main" val="3439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ooper Black" panose="0208090404030B020404" pitchFamily="18" charset="0"/>
              </a:rPr>
              <a:t>The answer lies in good time management.</a:t>
            </a:r>
          </a:p>
          <a:p>
            <a:endParaRPr lang="en-US" dirty="0">
              <a:latin typeface="Cooper Black" panose="0208090404030B020404" pitchFamily="18" charset="0"/>
            </a:endParaRPr>
          </a:p>
        </p:txBody>
      </p:sp>
    </p:spTree>
    <p:extLst>
      <p:ext uri="{BB962C8B-B14F-4D97-AF65-F5344CB8AC3E}">
        <p14:creationId xmlns:p14="http://schemas.microsoft.com/office/powerpoint/2010/main" val="396519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What is Time?</a:t>
            </a: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Time is a resource allocated to all human beings equally but put to use differently and which can never be regained after use (Ruskin, 2017).</a:t>
            </a:r>
            <a:endParaRPr lang="en-US" dirty="0">
              <a:latin typeface="Cooper Black" panose="0208090404030B020404" pitchFamily="18" charset="0"/>
            </a:endParaRPr>
          </a:p>
        </p:txBody>
      </p:sp>
    </p:spTree>
    <p:extLst>
      <p:ext uri="{BB962C8B-B14F-4D97-AF65-F5344CB8AC3E}">
        <p14:creationId xmlns:p14="http://schemas.microsoft.com/office/powerpoint/2010/main" val="233092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anose="0208090404030B020404" pitchFamily="18" charset="0"/>
              </a:rPr>
              <a:t>Time Management Defined</a:t>
            </a:r>
            <a:br>
              <a:rPr lang="en-US" dirty="0" smtClean="0">
                <a:latin typeface="Cooper Black" panose="0208090404030B020404" pitchFamily="18" charset="0"/>
              </a:rPr>
            </a:br>
            <a:endParaRPr lang="en-US" dirty="0">
              <a:latin typeface="Cooper Black" panose="0208090404030B020404" pitchFamily="18" charset="0"/>
            </a:endParaRPr>
          </a:p>
        </p:txBody>
      </p:sp>
      <p:sp>
        <p:nvSpPr>
          <p:cNvPr id="3" name="Content Placeholder 2"/>
          <p:cNvSpPr>
            <a:spLocks noGrp="1"/>
          </p:cNvSpPr>
          <p:nvPr>
            <p:ph idx="1"/>
          </p:nvPr>
        </p:nvSpPr>
        <p:spPr>
          <a:xfrm>
            <a:off x="838200" y="1287887"/>
            <a:ext cx="10515600" cy="4889076"/>
          </a:xfrm>
        </p:spPr>
        <p:txBody>
          <a:bodyPr/>
          <a:lstStyle/>
          <a:p>
            <a:r>
              <a:rPr lang="en-US" dirty="0" smtClean="0">
                <a:latin typeface="Cooper Black" panose="0208090404030B020404" pitchFamily="18" charset="0"/>
              </a:rPr>
              <a:t>Time management is the process of organizing and planning how to divide your time between specific activities (Tracy, 2013).</a:t>
            </a:r>
            <a:endParaRPr lang="en-US" dirty="0">
              <a:latin typeface="Cooper Black" panose="0208090404030B020404" pitchFamily="18" charset="0"/>
            </a:endParaRPr>
          </a:p>
        </p:txBody>
      </p:sp>
    </p:spTree>
    <p:extLst>
      <p:ext uri="{BB962C8B-B14F-4D97-AF65-F5344CB8AC3E}">
        <p14:creationId xmlns:p14="http://schemas.microsoft.com/office/powerpoint/2010/main" val="375681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ooper Black" panose="0208090404030B020404" pitchFamily="18" charset="0"/>
              </a:rPr>
              <a:t>Reasons Why Students </a:t>
            </a:r>
            <a:r>
              <a:rPr lang="en-US" dirty="0">
                <a:latin typeface="Cooper Black" panose="0208090404030B020404" pitchFamily="18" charset="0"/>
              </a:rPr>
              <a:t>O</a:t>
            </a:r>
            <a:r>
              <a:rPr lang="en-US" dirty="0" smtClean="0">
                <a:latin typeface="Cooper Black" panose="0208090404030B020404" pitchFamily="18" charset="0"/>
              </a:rPr>
              <a:t>ught to Internalize the Time Management Concept</a:t>
            </a:r>
            <a:endParaRPr lang="en-US" dirty="0" smtClean="0">
              <a:latin typeface="Cooper Black" panose="0208090404030B020404" pitchFamily="18" charset="0"/>
            </a:endParaRPr>
          </a:p>
        </p:txBody>
      </p:sp>
      <p:sp>
        <p:nvSpPr>
          <p:cNvPr id="3" name="Content Placeholder 2"/>
          <p:cNvSpPr>
            <a:spLocks noGrp="1"/>
          </p:cNvSpPr>
          <p:nvPr>
            <p:ph idx="1"/>
          </p:nvPr>
        </p:nvSpPr>
        <p:spPr>
          <a:xfrm>
            <a:off x="838200" y="2326358"/>
            <a:ext cx="10515600" cy="4351338"/>
          </a:xfrm>
        </p:spPr>
        <p:txBody>
          <a:bodyPr/>
          <a:lstStyle/>
          <a:p>
            <a:r>
              <a:rPr lang="en-US" dirty="0" smtClean="0">
                <a:latin typeface="Cooper Black" panose="0208090404030B020404" pitchFamily="18" charset="0"/>
              </a:rPr>
              <a:t>Goal </a:t>
            </a:r>
            <a:r>
              <a:rPr lang="en-US" dirty="0">
                <a:latin typeface="Cooper Black" panose="0208090404030B020404" pitchFamily="18" charset="0"/>
              </a:rPr>
              <a:t>achievement</a:t>
            </a:r>
          </a:p>
          <a:p>
            <a:r>
              <a:rPr lang="en-US" dirty="0" smtClean="0">
                <a:latin typeface="Cooper Black" panose="0208090404030B020404" pitchFamily="18" charset="0"/>
              </a:rPr>
              <a:t>Effectiveness</a:t>
            </a:r>
            <a:endParaRPr lang="en-US" dirty="0">
              <a:latin typeface="Cooper Black" panose="0208090404030B020404" pitchFamily="18" charset="0"/>
            </a:endParaRPr>
          </a:p>
          <a:p>
            <a:r>
              <a:rPr lang="en-US" dirty="0" smtClean="0">
                <a:latin typeface="Cooper Black" panose="0208090404030B020404" pitchFamily="18" charset="0"/>
              </a:rPr>
              <a:t>Stress reduction  </a:t>
            </a:r>
            <a:endParaRPr lang="en-US" dirty="0">
              <a:latin typeface="Cooper Black" panose="0208090404030B020404" pitchFamily="18" charset="0"/>
            </a:endParaRPr>
          </a:p>
          <a:p>
            <a:endParaRPr lang="en-US" dirty="0">
              <a:latin typeface="Cooper Black" panose="0208090404030B020404" pitchFamily="18" charset="0"/>
            </a:endParaRPr>
          </a:p>
        </p:txBody>
      </p:sp>
      <p:pic>
        <p:nvPicPr>
          <p:cNvPr id="4" name="Picture 3"/>
          <p:cNvPicPr>
            <a:picLocks noChangeAspect="1"/>
          </p:cNvPicPr>
          <p:nvPr/>
        </p:nvPicPr>
        <p:blipFill>
          <a:blip r:embed="rId2"/>
          <a:stretch>
            <a:fillRect/>
          </a:stretch>
        </p:blipFill>
        <p:spPr>
          <a:xfrm>
            <a:off x="3928056" y="4320458"/>
            <a:ext cx="4571999" cy="2537541"/>
          </a:xfrm>
          <a:prstGeom prst="rect">
            <a:avLst/>
          </a:prstGeom>
        </p:spPr>
      </p:pic>
    </p:spTree>
    <p:extLst>
      <p:ext uri="{BB962C8B-B14F-4D97-AF65-F5344CB8AC3E}">
        <p14:creationId xmlns:p14="http://schemas.microsoft.com/office/powerpoint/2010/main" val="354324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ooper Black" panose="0208090404030B020404" pitchFamily="18" charset="0"/>
              </a:rPr>
              <a:t>Perils Associated with Failure to imbibe Time Management </a:t>
            </a:r>
            <a:br>
              <a:rPr lang="en-US" dirty="0" smtClean="0">
                <a:latin typeface="Cooper Black" panose="0208090404030B020404" pitchFamily="18" charset="0"/>
              </a:rPr>
            </a:br>
            <a:endParaRPr lang="en-US"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Success at </a:t>
            </a:r>
            <a:r>
              <a:rPr lang="en-US" dirty="0" err="1" smtClean="0">
                <a:latin typeface="Cooper Black" panose="0208090404030B020404" pitchFamily="18" charset="0"/>
              </a:rPr>
              <a:t>endeavours</a:t>
            </a:r>
            <a:r>
              <a:rPr lang="en-US" dirty="0" smtClean="0">
                <a:latin typeface="Cooper Black" panose="0208090404030B020404" pitchFamily="18" charset="0"/>
              </a:rPr>
              <a:t> is almost elusive</a:t>
            </a:r>
          </a:p>
          <a:p>
            <a:r>
              <a:rPr lang="en-US" dirty="0" smtClean="0">
                <a:latin typeface="Cooper Black" panose="0208090404030B020404" pitchFamily="18" charset="0"/>
              </a:rPr>
              <a:t>It will be herculean for such persons to live an organized life</a:t>
            </a:r>
          </a:p>
          <a:p>
            <a:r>
              <a:rPr lang="en-US" dirty="0" smtClean="0">
                <a:latin typeface="Cooper Black" panose="0208090404030B020404" pitchFamily="18" charset="0"/>
              </a:rPr>
              <a:t>Such persons are not usually painstaking in carrying out their duties but more often than not have to adopt a fire brigade approach </a:t>
            </a:r>
          </a:p>
          <a:p>
            <a:r>
              <a:rPr lang="en-US" dirty="0" smtClean="0">
                <a:latin typeface="Cooper Black" panose="0208090404030B020404" pitchFamily="18" charset="0"/>
              </a:rPr>
              <a:t>Poor time managers do not usually perform well as leaders</a:t>
            </a:r>
            <a:endParaRPr lang="en-US" dirty="0">
              <a:latin typeface="Cooper Black" panose="0208090404030B020404" pitchFamily="18" charset="0"/>
            </a:endParaRPr>
          </a:p>
        </p:txBody>
      </p:sp>
    </p:spTree>
    <p:extLst>
      <p:ext uri="{BB962C8B-B14F-4D97-AF65-F5344CB8AC3E}">
        <p14:creationId xmlns:p14="http://schemas.microsoft.com/office/powerpoint/2010/main" val="2733021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494</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Cooper Black</vt:lpstr>
      <vt:lpstr>Office Theme</vt:lpstr>
      <vt:lpstr>Time Management </vt:lpstr>
      <vt:lpstr>Presentation Outline</vt:lpstr>
      <vt:lpstr>Presentation Outline (Contd.)</vt:lpstr>
      <vt:lpstr>Food for Thought</vt:lpstr>
      <vt:lpstr>PowerPoint Presentation</vt:lpstr>
      <vt:lpstr>What is Time?</vt:lpstr>
      <vt:lpstr>Time Management Defined </vt:lpstr>
      <vt:lpstr>Reasons Why Students Ought to Internalize the Time Management Concept</vt:lpstr>
      <vt:lpstr>Perils Associated with Failure to imbibe Time Management  </vt:lpstr>
      <vt:lpstr>Learn to Set Goals</vt:lpstr>
      <vt:lpstr>Prioritize Tasks to Achieve Set Goals </vt:lpstr>
      <vt:lpstr>Nexus between Time Management and Prioritization of Tasks </vt:lpstr>
      <vt:lpstr>Avoid the Chief Time Waster</vt:lpstr>
      <vt:lpstr>How to Avoid Procrastination</vt:lpstr>
      <vt:lpstr>Nuggets on How to Improve Time management</vt:lpstr>
      <vt:lpstr>CLOSING NOTE</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 </dc:title>
  <dc:creator>USER</dc:creator>
  <cp:lastModifiedBy>USER</cp:lastModifiedBy>
  <cp:revision>97</cp:revision>
  <dcterms:created xsi:type="dcterms:W3CDTF">2018-01-22T01:51:49Z</dcterms:created>
  <dcterms:modified xsi:type="dcterms:W3CDTF">2018-01-22T04:52:42Z</dcterms:modified>
</cp:coreProperties>
</file>